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1"/>
    <p:sldMasterId id="2147483710" r:id="rId2"/>
  </p:sldMasterIdLst>
  <p:sldIdLst>
    <p:sldId id="256" r:id="rId3"/>
    <p:sldId id="311" r:id="rId4"/>
    <p:sldId id="293" r:id="rId5"/>
    <p:sldId id="302" r:id="rId6"/>
    <p:sldId id="303" r:id="rId7"/>
    <p:sldId id="304" r:id="rId8"/>
    <p:sldId id="313" r:id="rId9"/>
    <p:sldId id="305" r:id="rId10"/>
    <p:sldId id="306" r:id="rId11"/>
    <p:sldId id="307" r:id="rId12"/>
    <p:sldId id="308" r:id="rId13"/>
    <p:sldId id="309" r:id="rId14"/>
    <p:sldId id="310" r:id="rId15"/>
    <p:sldId id="312" r:id="rId16"/>
  </p:sldIdLst>
  <p:sldSz cx="12192000" cy="6858000"/>
  <p:notesSz cx="6858000" cy="9144000"/>
  <p:defaultTextStyle>
    <a:defPPr>
      <a:defRPr lang="lt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0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BF6491-A1D6-1C66-856B-08757D662D84}" v="55" dt="2024-10-25T15:04:52.206"/>
    <p1510:client id="{3F99E8A7-703F-DCC4-26FA-AEC4BFE579A8}" v="476" dt="2024-10-25T16:15:47.1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35300" y="4043088"/>
            <a:ext cx="8560955" cy="2305050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9016" y="459481"/>
            <a:ext cx="3647137" cy="1365515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2521776" y="3493564"/>
            <a:ext cx="1754297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793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kstas ir paveikslėli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517136" y="0"/>
            <a:ext cx="7674864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76" y="1314510"/>
            <a:ext cx="3576408" cy="14056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435864" y="3267940"/>
            <a:ext cx="3576408" cy="31444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2359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56227" y="755793"/>
            <a:ext cx="5332846" cy="376150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490277" y="2636548"/>
            <a:ext cx="4918075" cy="35746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4113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t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750" y="2093595"/>
            <a:ext cx="8318500" cy="270700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0353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104275" y="172449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9409039" y="5038690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798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eiksllis ir 3 stulpeli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838201" y="3075709"/>
            <a:ext cx="3193472" cy="3075854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499264" y="3075709"/>
            <a:ext cx="3193472" cy="3075854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8160327" y="3075709"/>
            <a:ext cx="3193472" cy="3075854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9" name="Rectangle 8"/>
          <p:cNvSpPr/>
          <p:nvPr userDrawn="1"/>
        </p:nvSpPr>
        <p:spPr>
          <a:xfrm>
            <a:off x="661924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302204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7963267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764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814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ys stulpeli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1" y="1773528"/>
            <a:ext cx="3193472" cy="4323629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4499264" y="1773528"/>
            <a:ext cx="3193472" cy="4323629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8160327" y="1773528"/>
            <a:ext cx="3193472" cy="4323629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9" name="Rectangle 8"/>
          <p:cNvSpPr/>
          <p:nvPr userDrawn="1"/>
        </p:nvSpPr>
        <p:spPr>
          <a:xfrm>
            <a:off x="646302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4286582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947645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3271520" cy="853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12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unkt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004460" y="1907453"/>
            <a:ext cx="4396739" cy="1740450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9" name="Rectangle 8"/>
          <p:cNvSpPr/>
          <p:nvPr userDrawn="1"/>
        </p:nvSpPr>
        <p:spPr>
          <a:xfrm>
            <a:off x="791778" y="160484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1004460" y="4284893"/>
            <a:ext cx="4396739" cy="1740450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13" name="Rectangle 12"/>
          <p:cNvSpPr/>
          <p:nvPr userDrawn="1"/>
        </p:nvSpPr>
        <p:spPr>
          <a:xfrm>
            <a:off x="791778" y="398228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889750" y="1907453"/>
            <a:ext cx="4396739" cy="1740450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15" name="Rectangle 14"/>
          <p:cNvSpPr/>
          <p:nvPr userDrawn="1"/>
        </p:nvSpPr>
        <p:spPr>
          <a:xfrm>
            <a:off x="6677068" y="160484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6889750" y="4284893"/>
            <a:ext cx="4396739" cy="1740450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17" name="Rectangle 16"/>
          <p:cNvSpPr/>
          <p:nvPr userDrawn="1"/>
        </p:nvSpPr>
        <p:spPr>
          <a:xfrm>
            <a:off x="6677068" y="398228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3205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k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838200" y="2156460"/>
            <a:ext cx="5010150" cy="395605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6172511" y="2156460"/>
            <a:ext cx="5010150" cy="39560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7266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k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838200" y="2156460"/>
            <a:ext cx="9561513" cy="40195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6800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uktū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Click to edit Master title style</a:t>
            </a:r>
            <a:endParaRPr lang="en-US"/>
          </a:p>
        </p:txBody>
      </p:sp>
      <p:sp>
        <p:nvSpPr>
          <p:cNvPr id="4" name="SmartArt Placeholder 3"/>
          <p:cNvSpPr>
            <a:spLocks noGrp="1"/>
          </p:cNvSpPr>
          <p:nvPr>
            <p:ph type="dgm" sz="quarter" idx="10"/>
          </p:nvPr>
        </p:nvSpPr>
        <p:spPr>
          <a:xfrm>
            <a:off x="838200" y="2041525"/>
            <a:ext cx="8929255" cy="42211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218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Click to edit Master title style</a:t>
            </a:r>
            <a:endParaRPr lang="en-US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0"/>
          </p:nvPr>
        </p:nvSpPr>
        <p:spPr>
          <a:xfrm>
            <a:off x="838200" y="2041525"/>
            <a:ext cx="8929688" cy="41100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774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458527" y="3102776"/>
            <a:ext cx="5396345" cy="3481198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5946098" y="2667741"/>
            <a:ext cx="1754297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9016" y="459481"/>
            <a:ext cx="3647137" cy="136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348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veikslėl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329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veikslėlių koliaž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0063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096000" y="2276475"/>
            <a:ext cx="6096000" cy="4573588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22764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1472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išraus turinio koliaž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0063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096000" y="2276475"/>
            <a:ext cx="6096000" cy="457358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6423660" y="320041"/>
            <a:ext cx="5394960" cy="1691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72287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6455" y="599440"/>
            <a:ext cx="3103721" cy="1162056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6389255" y="4279271"/>
            <a:ext cx="5394325" cy="20339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6389255" y="3221287"/>
            <a:ext cx="5396345" cy="83312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PAVADINIMAS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5849598" y="2855328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608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3671" y="449990"/>
            <a:ext cx="3672482" cy="13750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35300" y="4043088"/>
            <a:ext cx="8560955" cy="2305050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2521776" y="3493564"/>
            <a:ext cx="1754297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466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3671" y="449990"/>
            <a:ext cx="3672482" cy="137500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458527" y="3102776"/>
            <a:ext cx="5396345" cy="3481198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5946098" y="2667741"/>
            <a:ext cx="1754297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94701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736" y="586111"/>
            <a:ext cx="2967867" cy="111119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458528" y="3338945"/>
            <a:ext cx="5396345" cy="3186462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096000" y="2869785"/>
            <a:ext cx="1410475" cy="1341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3587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4058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54725" y="1889760"/>
            <a:ext cx="5483860" cy="83312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055360" y="3024493"/>
            <a:ext cx="5483225" cy="3345510"/>
          </a:xfr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lvl1pPr>
          </a:lstStyle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lvl="0"/>
            <a:endParaRPr lang="lt-LT"/>
          </a:p>
          <a:p>
            <a:pPr lvl="0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0881847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86842"/>
            <a:ext cx="9053945" cy="1126868"/>
          </a:xfrm>
        </p:spPr>
        <p:txBody>
          <a:bodyPr/>
          <a:lstStyle/>
          <a:p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title</a:t>
            </a:r>
            <a:r>
              <a:rPr lang="lt-LT"/>
              <a:t> </a:t>
            </a:r>
            <a:r>
              <a:rPr lang="lt-LT" err="1"/>
              <a:t>style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38200" y="2512405"/>
            <a:ext cx="9053945" cy="3597450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9334997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eikslėlis ir 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6591" y="1392063"/>
            <a:ext cx="6796209" cy="1216922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176568" y="2909455"/>
            <a:ext cx="6796088" cy="3178897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7938"/>
            <a:ext cx="3035300" cy="6842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508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458528" y="3338945"/>
            <a:ext cx="5396345" cy="3186462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096000" y="2869785"/>
            <a:ext cx="1410475" cy="1341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736" y="586110"/>
            <a:ext cx="2970720" cy="1112258"/>
          </a:xfrm>
          <a:prstGeom prst="rect">
            <a:avLst/>
          </a:prstGeom>
        </p:spPr>
      </p:pic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465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63004" y="5893918"/>
            <a:ext cx="14478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71824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9943144" y="4727407"/>
            <a:ext cx="1943100" cy="1765468"/>
          </a:xfrm>
          <a:noFill/>
          <a:ln>
            <a:noFill/>
          </a:ln>
        </p:spPr>
        <p:txBody>
          <a:bodyPr anchor="b">
            <a:normAutofit/>
          </a:bodyPr>
          <a:lstStyle>
            <a:lvl1pPr algn="r">
              <a:defRPr sz="9600" b="1">
                <a:solidFill>
                  <a:schemeClr val="tx1"/>
                </a:solidFill>
                <a:latin typeface="GT Walsheim" charset="0"/>
                <a:ea typeface="GT Walsheim" charset="0"/>
                <a:cs typeface="GT Walsheim" charset="0"/>
              </a:defRPr>
            </a:lvl1pPr>
          </a:lstStyle>
          <a:p>
            <a:pPr lvl="0"/>
            <a:r>
              <a:rPr lang="en-US"/>
              <a:t>1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4089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08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kstas ir paveikslėli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517136" y="0"/>
            <a:ext cx="7674864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76" y="1314510"/>
            <a:ext cx="3576408" cy="14056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435864" y="3267940"/>
            <a:ext cx="3576408" cy="31444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50508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56227" y="755793"/>
            <a:ext cx="5332846" cy="376150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490277" y="2636548"/>
            <a:ext cx="4918075" cy="35746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63053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t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750" y="2093595"/>
            <a:ext cx="8318500" cy="270700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0353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104275" y="172449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9409039" y="5038690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597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eiksllis ir 3 stulpeli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838201" y="3075709"/>
            <a:ext cx="3193472" cy="3075854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499264" y="3075709"/>
            <a:ext cx="3193472" cy="3075854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8160327" y="3075709"/>
            <a:ext cx="3193472" cy="3075854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9" name="Rectangle 8"/>
          <p:cNvSpPr/>
          <p:nvPr userDrawn="1"/>
        </p:nvSpPr>
        <p:spPr>
          <a:xfrm>
            <a:off x="661924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302204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7963267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764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142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ys stulpeli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1" y="1773528"/>
            <a:ext cx="3193472" cy="4323629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4499264" y="1773528"/>
            <a:ext cx="3193472" cy="4323629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8160327" y="1773528"/>
            <a:ext cx="3193472" cy="4323629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9" name="Rectangle 8"/>
          <p:cNvSpPr/>
          <p:nvPr userDrawn="1"/>
        </p:nvSpPr>
        <p:spPr>
          <a:xfrm>
            <a:off x="646302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4286582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947645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3271520" cy="853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071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unkt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004460" y="1907453"/>
            <a:ext cx="4396739" cy="1740450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9" name="Rectangle 8"/>
          <p:cNvSpPr/>
          <p:nvPr userDrawn="1"/>
        </p:nvSpPr>
        <p:spPr>
          <a:xfrm>
            <a:off x="791778" y="160484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1004460" y="4284893"/>
            <a:ext cx="4396739" cy="1740450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13" name="Rectangle 12"/>
          <p:cNvSpPr/>
          <p:nvPr userDrawn="1"/>
        </p:nvSpPr>
        <p:spPr>
          <a:xfrm>
            <a:off x="791778" y="398228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889750" y="1907453"/>
            <a:ext cx="4396739" cy="1740450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15" name="Rectangle 14"/>
          <p:cNvSpPr/>
          <p:nvPr userDrawn="1"/>
        </p:nvSpPr>
        <p:spPr>
          <a:xfrm>
            <a:off x="6677068" y="160484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6889750" y="4284893"/>
            <a:ext cx="4396739" cy="1740450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  <p:sp>
        <p:nvSpPr>
          <p:cNvPr id="17" name="Rectangle 16"/>
          <p:cNvSpPr/>
          <p:nvPr userDrawn="1"/>
        </p:nvSpPr>
        <p:spPr>
          <a:xfrm>
            <a:off x="6677068" y="398228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7910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ka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838200" y="2156460"/>
            <a:ext cx="5010150" cy="395605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6172511" y="2156460"/>
            <a:ext cx="5010150" cy="39560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0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4058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54725" y="1889760"/>
            <a:ext cx="5483860" cy="83312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055360" y="3024493"/>
            <a:ext cx="5483225" cy="3345510"/>
          </a:xfr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lvl1pPr>
          </a:lstStyle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  <a:p>
            <a:pPr lvl="0"/>
            <a:endParaRPr lang="lt-LT"/>
          </a:p>
          <a:p>
            <a:pPr lvl="0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16722123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k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838200" y="2156460"/>
            <a:ext cx="9561513" cy="40195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2600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uktū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Click to edit Master title style</a:t>
            </a:r>
            <a:endParaRPr lang="en-US"/>
          </a:p>
        </p:txBody>
      </p:sp>
      <p:sp>
        <p:nvSpPr>
          <p:cNvPr id="4" name="SmartArt Placeholder 3"/>
          <p:cNvSpPr>
            <a:spLocks noGrp="1"/>
          </p:cNvSpPr>
          <p:nvPr>
            <p:ph type="dgm" sz="quarter" idx="10"/>
          </p:nvPr>
        </p:nvSpPr>
        <p:spPr>
          <a:xfrm>
            <a:off x="838200" y="2041525"/>
            <a:ext cx="8929255" cy="42211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55134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Click to edit Master title style</a:t>
            </a:r>
            <a:endParaRPr lang="en-US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0"/>
          </p:nvPr>
        </p:nvSpPr>
        <p:spPr>
          <a:xfrm>
            <a:off x="838200" y="2041525"/>
            <a:ext cx="8929688" cy="41100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65361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veikslėl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52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veikslėlių koliaž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0063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096000" y="2276475"/>
            <a:ext cx="6096000" cy="4573588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22764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85825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išraus turinio koliaž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0063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096000" y="2276475"/>
            <a:ext cx="6096000" cy="457358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6423660" y="320041"/>
            <a:ext cx="5394960" cy="1691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385794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3671" y="594653"/>
            <a:ext cx="3116505" cy="1166843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6389255" y="4279271"/>
            <a:ext cx="5394325" cy="20339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6389255" y="3221287"/>
            <a:ext cx="5396345" cy="83312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PAVADINIMAS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5849598" y="2855328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402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86842"/>
            <a:ext cx="9053945" cy="1126868"/>
          </a:xfrm>
        </p:spPr>
        <p:txBody>
          <a:bodyPr/>
          <a:lstStyle/>
          <a:p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title</a:t>
            </a:r>
            <a:r>
              <a:rPr lang="lt-LT"/>
              <a:t> </a:t>
            </a:r>
            <a:r>
              <a:rPr lang="lt-LT" err="1"/>
              <a:t>style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38200" y="2512405"/>
            <a:ext cx="9053945" cy="3597450"/>
          </a:xfrm>
        </p:spPr>
        <p:txBody>
          <a:bodyPr/>
          <a:lstStyle/>
          <a:p>
            <a:pPr lvl="0"/>
            <a:r>
              <a:rPr lang="lt-LT" err="1"/>
              <a:t>Click</a:t>
            </a:r>
            <a:r>
              <a:rPr lang="lt-LT"/>
              <a:t> to </a:t>
            </a:r>
            <a:r>
              <a:rPr lang="lt-LT" err="1"/>
              <a:t>edit</a:t>
            </a:r>
            <a:r>
              <a:rPr lang="lt-LT"/>
              <a:t> </a:t>
            </a:r>
            <a:r>
              <a:rPr lang="lt-LT" err="1"/>
              <a:t>Master</a:t>
            </a:r>
            <a:r>
              <a:rPr lang="lt-LT"/>
              <a:t> </a:t>
            </a:r>
            <a:r>
              <a:rPr lang="lt-LT" err="1"/>
              <a:t>text</a:t>
            </a:r>
            <a:r>
              <a:rPr lang="lt-LT"/>
              <a:t> </a:t>
            </a:r>
            <a:r>
              <a:rPr lang="lt-LT" err="1"/>
              <a:t>styles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191197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eikslėlis ir 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6591" y="1392063"/>
            <a:ext cx="6796209" cy="1216922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176568" y="2909455"/>
            <a:ext cx="6796088" cy="3178897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7938"/>
            <a:ext cx="3035300" cy="6842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515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63004" y="5874868"/>
            <a:ext cx="14478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731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9943144" y="4727407"/>
            <a:ext cx="1943100" cy="1765468"/>
          </a:xfrm>
          <a:noFill/>
          <a:ln>
            <a:noFill/>
          </a:ln>
        </p:spPr>
        <p:txBody>
          <a:bodyPr anchor="b">
            <a:normAutofit/>
          </a:bodyPr>
          <a:lstStyle>
            <a:lvl1pPr algn="r">
              <a:defRPr sz="9600" b="1">
                <a:solidFill>
                  <a:schemeClr val="tx1"/>
                </a:solidFill>
                <a:latin typeface="GT Walsheim" charset="0"/>
                <a:ea typeface="GT Walsheim" charset="0"/>
                <a:cs typeface="GT Walsheim" charset="0"/>
              </a:defRPr>
            </a:lvl1pPr>
          </a:lstStyle>
          <a:p>
            <a:pPr lvl="0"/>
            <a:r>
              <a:rPr lang="en-US"/>
              <a:t>1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52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2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44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5" Type="http://schemas.openxmlformats.org/officeDocument/2006/relationships/image" Target="../media/image3.emf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15787"/>
            <a:ext cx="8929255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276475"/>
            <a:ext cx="8929255" cy="314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770747" y="6356350"/>
            <a:ext cx="3714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lt-LT"/>
            </a:defPPr>
            <a:lvl1pPr marL="0" algn="ctr" defTabSz="9144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GT Walsheim" charset="0"/>
                <a:ea typeface="GT Walsheim" charset="0"/>
                <a:cs typeface="GT Walsheim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10163004" y="521818"/>
            <a:ext cx="14478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527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6" r:id="rId2"/>
    <p:sldLayoutId id="2147483678" r:id="rId3"/>
    <p:sldLayoutId id="2147483683" r:id="rId4"/>
    <p:sldLayoutId id="2147483709" r:id="rId5"/>
    <p:sldLayoutId id="2147483654" r:id="rId6"/>
    <p:sldLayoutId id="2147483655" r:id="rId7"/>
    <p:sldLayoutId id="2147483680" r:id="rId8"/>
    <p:sldLayoutId id="2147483677" r:id="rId9"/>
    <p:sldLayoutId id="2147483656" r:id="rId10"/>
    <p:sldLayoutId id="2147483658" r:id="rId11"/>
    <p:sldLayoutId id="2147483684" r:id="rId12"/>
    <p:sldLayoutId id="2147483679" r:id="rId13"/>
    <p:sldLayoutId id="2147483685" r:id="rId14"/>
    <p:sldLayoutId id="2147483686" r:id="rId15"/>
    <p:sldLayoutId id="2147483730" r:id="rId16"/>
    <p:sldLayoutId id="2147483731" r:id="rId17"/>
    <p:sldLayoutId id="2147483734" r:id="rId18"/>
    <p:sldLayoutId id="2147483735" r:id="rId19"/>
    <p:sldLayoutId id="2147483659" r:id="rId20"/>
    <p:sldLayoutId id="2147483687" r:id="rId21"/>
    <p:sldLayoutId id="2147483688" r:id="rId22"/>
    <p:sldLayoutId id="2147483682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kern="1200">
          <a:solidFill>
            <a:schemeClr val="bg1">
              <a:lumMod val="50000"/>
            </a:schemeClr>
          </a:solidFill>
          <a:latin typeface="Arial" charset="0"/>
          <a:ea typeface="Arial" charset="0"/>
          <a:cs typeface="Arial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6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6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" userDrawn="1">
          <p15:clr>
            <a:srgbClr val="F26B43"/>
          </p15:clr>
        </p15:guide>
        <p15:guide id="2" userDrawn="1">
          <p15:clr>
            <a:srgbClr val="F26B43"/>
          </p15:clr>
        </p15:guide>
        <p15:guide id="3" pos="5768" userDrawn="1">
          <p15:clr>
            <a:srgbClr val="F26B43"/>
          </p15:clr>
        </p15:guide>
        <p15:guide id="4" pos="1912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7680" userDrawn="1">
          <p15:clr>
            <a:srgbClr val="F26B43"/>
          </p15:clr>
        </p15:guide>
        <p15:guide id="7" orient="horz" pos="1434" userDrawn="1">
          <p15:clr>
            <a:srgbClr val="F26B43"/>
          </p15:clr>
        </p15:guide>
        <p15:guide id="8" orient="horz" pos="2886" userDrawn="1">
          <p15:clr>
            <a:srgbClr val="F26B43"/>
          </p15:clr>
        </p15:guide>
        <p15:guide id="9" orient="horz" pos="4315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10163004" y="521818"/>
            <a:ext cx="1447800" cy="444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15787"/>
            <a:ext cx="8929255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276475"/>
            <a:ext cx="8929255" cy="314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770747" y="6356350"/>
            <a:ext cx="3714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lt-LT"/>
            </a:defPPr>
            <a:lvl1pPr marL="0" algn="ctr" defTabSz="9144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GT Walsheim" charset="0"/>
                <a:ea typeface="GT Walsheim" charset="0"/>
                <a:cs typeface="GT Walsheim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7819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32" r:id="rId16"/>
    <p:sldLayoutId id="2147483733" r:id="rId17"/>
    <p:sldLayoutId id="2147483736" r:id="rId18"/>
    <p:sldLayoutId id="2147483737" r:id="rId19"/>
    <p:sldLayoutId id="2147483726" r:id="rId20"/>
    <p:sldLayoutId id="2147483727" r:id="rId21"/>
    <p:sldLayoutId id="2147483728" r:id="rId22"/>
    <p:sldLayoutId id="2147483729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6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6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">
          <p15:clr>
            <a:srgbClr val="F26B43"/>
          </p15:clr>
        </p15:guide>
        <p15:guide id="2">
          <p15:clr>
            <a:srgbClr val="F26B43"/>
          </p15:clr>
        </p15:guide>
        <p15:guide id="3" pos="5768">
          <p15:clr>
            <a:srgbClr val="F26B43"/>
          </p15:clr>
        </p15:guide>
        <p15:guide id="4" pos="1912">
          <p15:clr>
            <a:srgbClr val="F26B43"/>
          </p15:clr>
        </p15:guide>
        <p15:guide id="5" pos="3840">
          <p15:clr>
            <a:srgbClr val="F26B43"/>
          </p15:clr>
        </p15:guide>
        <p15:guide id="6" pos="7680">
          <p15:clr>
            <a:srgbClr val="F26B43"/>
          </p15:clr>
        </p15:guide>
        <p15:guide id="7" orient="horz" pos="1434">
          <p15:clr>
            <a:srgbClr val="F26B43"/>
          </p15:clr>
        </p15:guide>
        <p15:guide id="8" orient="horz" pos="2886">
          <p15:clr>
            <a:srgbClr val="F26B43"/>
          </p15:clr>
        </p15:guide>
        <p15:guide id="9" orient="horz" pos="431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>
                <a:latin typeface="Arial"/>
                <a:cs typeface="Arial"/>
              </a:rPr>
              <a:t>„</a:t>
            </a:r>
            <a:r>
              <a:rPr lang="en-US" err="1">
                <a:latin typeface="Arial"/>
                <a:cs typeface="Arial"/>
              </a:rPr>
              <a:t>Pipefy</a:t>
            </a:r>
            <a:r>
              <a:rPr lang="en-US">
                <a:latin typeface="Arial"/>
                <a:cs typeface="Arial"/>
              </a:rPr>
              <a:t>“ </a:t>
            </a:r>
            <a:r>
              <a:rPr lang="en-US" err="1">
                <a:latin typeface="Arial"/>
                <a:cs typeface="Arial"/>
              </a:rPr>
              <a:t>modeliavimo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įrankio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ataskaita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8F994C-2868-0F84-746A-719A2DE70999}"/>
              </a:ext>
            </a:extLst>
          </p:cNvPr>
          <p:cNvSpPr txBox="1"/>
          <p:nvPr/>
        </p:nvSpPr>
        <p:spPr>
          <a:xfrm>
            <a:off x="3040192" y="5828585"/>
            <a:ext cx="74095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Arial"/>
              </a:rPr>
              <a:t>Kuzma, J., Martinkus, A., </a:t>
            </a:r>
            <a:r>
              <a:rPr lang="en-US" err="1">
                <a:cs typeface="Arial"/>
              </a:rPr>
              <a:t>Globys</a:t>
            </a:r>
            <a:r>
              <a:rPr lang="en-US">
                <a:cs typeface="Arial"/>
              </a:rPr>
              <a:t>, M., </a:t>
            </a:r>
            <a:r>
              <a:rPr lang="en-US" err="1">
                <a:cs typeface="Arial"/>
              </a:rPr>
              <a:t>Dapkevičius</a:t>
            </a:r>
            <a:r>
              <a:rPr lang="en-US">
                <a:cs typeface="Arial"/>
              </a:rPr>
              <a:t>, D. 2024. Vilnius</a:t>
            </a:r>
          </a:p>
        </p:txBody>
      </p:sp>
    </p:spTree>
    <p:extLst>
      <p:ext uri="{BB962C8B-B14F-4D97-AF65-F5344CB8AC3E}">
        <p14:creationId xmlns:p14="http://schemas.microsoft.com/office/powerpoint/2010/main" val="1837649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lt-LT">
                <a:solidFill>
                  <a:srgbClr val="FFFFFF"/>
                </a:solidFill>
                <a:latin typeface="Arial"/>
                <a:cs typeface="Arial"/>
              </a:rPr>
              <a:t>Integracijų sąrašas</a:t>
            </a:r>
            <a:endParaRPr lang="en-US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3118261-6311-630E-51C9-AB4339262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179" y="2133147"/>
            <a:ext cx="598170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207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EF6B2-A7DF-03A8-9D71-4B7B77E08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>
                <a:solidFill>
                  <a:srgbClr val="7A003B"/>
                </a:solidFill>
                <a:latin typeface="Arial"/>
                <a:cs typeface="Arial"/>
              </a:rPr>
              <a:t>Duomenų analizės ir ataskaitų generavimo pavyzdys</a:t>
            </a:r>
            <a:endParaRPr lang="en-US">
              <a:solidFill>
                <a:srgbClr val="7A003B"/>
              </a:solidFill>
              <a:latin typeface="Arial"/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C21E0-360A-12A1-EB0F-3CFDBB6E1B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6636105-4C2C-8BA3-0821-482D8B1EB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30714"/>
            <a:ext cx="105156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528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lt-LT">
                <a:solidFill>
                  <a:srgbClr val="FFFFFF"/>
                </a:solidFill>
                <a:latin typeface="Arial"/>
                <a:cs typeface="Arial"/>
              </a:rPr>
              <a:t>Pritaikomo šablono pavyzdys</a:t>
            </a:r>
            <a:endParaRPr lang="en-US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92C825F0-58AA-BAEB-7EE4-293B31B6A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6992" y="2137910"/>
            <a:ext cx="5172075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30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Screens screenshot of a website&#10;&#10;Description automatically generated">
            <a:extLst>
              <a:ext uri="{FF2B5EF4-FFF2-40B4-BE49-F238E27FC236}">
                <a16:creationId xmlns:a16="http://schemas.microsoft.com/office/drawing/2014/main" id="{8E8BCFE4-D66C-032F-4FF5-08A0476914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234" b="7756"/>
          <a:stretch/>
        </p:blipFill>
        <p:spPr>
          <a:xfrm>
            <a:off x="2939926" y="1864076"/>
            <a:ext cx="6320952" cy="35547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B9BB3A-9E4F-97B9-0EE4-EF3D3CA4D74C}"/>
              </a:ext>
            </a:extLst>
          </p:cNvPr>
          <p:cNvSpPr txBox="1"/>
          <p:nvPr/>
        </p:nvSpPr>
        <p:spPr>
          <a:xfrm>
            <a:off x="827314" y="644071"/>
            <a:ext cx="4847771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400" b="1" err="1">
                <a:cs typeface="Arial"/>
              </a:rPr>
              <a:t>Kainoraštis</a:t>
            </a:r>
            <a:endParaRPr lang="en-US" sz="4400" b="1" err="1"/>
          </a:p>
        </p:txBody>
      </p:sp>
    </p:spTree>
    <p:extLst>
      <p:ext uri="{BB962C8B-B14F-4D97-AF65-F5344CB8AC3E}">
        <p14:creationId xmlns:p14="http://schemas.microsoft.com/office/powerpoint/2010/main" val="3481343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56CCC-1A3A-F81E-E78C-BD6C0F462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latin typeface="Arial"/>
                <a:cs typeface="Arial"/>
              </a:rPr>
              <a:t>Literatūra</a:t>
            </a:r>
            <a:endParaRPr lang="en-US" err="1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3C471A3-5D83-1B61-B593-43C223F5C6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08890"/>
              </p:ext>
            </p:extLst>
          </p:nvPr>
        </p:nvGraphicFramePr>
        <p:xfrm>
          <a:off x="3238500" y="2081911"/>
          <a:ext cx="5715000" cy="128168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715000">
                  <a:extLst>
                    <a:ext uri="{9D8B030D-6E8A-4147-A177-3AD203B41FA5}">
                      <a16:colId xmlns:a16="http://schemas.microsoft.com/office/drawing/2014/main" val="153300732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4"/>
                        </a:lnSpc>
                        <a:spcAft>
                          <a:spcPts val="800"/>
                        </a:spcAft>
                      </a:pPr>
                      <a:endParaRPr lang="lt-LT" sz="1200" b="0" i="0">
                        <a:effectLst/>
                        <a:latin typeface="Aptos"/>
                      </a:endParaRPr>
                    </a:p>
                  </a:txBody>
                  <a:tcPr marL="9525" marR="9525" marT="9525" marB="95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2943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4"/>
                        </a:lnSpc>
                        <a:spcAft>
                          <a:spcPts val="800"/>
                        </a:spcAft>
                      </a:pPr>
                      <a:endParaRPr lang="lt-LT" sz="1200" b="0" i="0">
                        <a:effectLst/>
                        <a:latin typeface="Aptos"/>
                      </a:endParaRPr>
                    </a:p>
                  </a:txBody>
                  <a:tcPr marL="9525" marR="9525" marT="9525" marB="95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1369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4"/>
                        </a:lnSpc>
                        <a:spcAft>
                          <a:spcPts val="800"/>
                        </a:spcAft>
                      </a:pPr>
                      <a:endParaRPr lang="lt-LT" sz="1200" b="0" i="0">
                        <a:effectLst/>
                        <a:latin typeface="Aptos"/>
                      </a:endParaRPr>
                    </a:p>
                  </a:txBody>
                  <a:tcPr marL="9525" marR="9525" marT="9525" marB="95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37775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4"/>
                        </a:lnSpc>
                        <a:spcAft>
                          <a:spcPts val="800"/>
                        </a:spcAft>
                      </a:pPr>
                      <a:endParaRPr lang="lt-LT" sz="1200" b="0" i="0">
                        <a:effectLst/>
                        <a:latin typeface="Aptos"/>
                      </a:endParaRPr>
                    </a:p>
                  </a:txBody>
                  <a:tcPr marL="9525" marR="9525" marT="9525" marB="95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4800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4"/>
                        </a:lnSpc>
                        <a:spcAft>
                          <a:spcPts val="800"/>
                        </a:spcAft>
                      </a:pPr>
                      <a:endParaRPr lang="lt-LT" sz="1200" b="0" i="0">
                        <a:effectLst/>
                        <a:latin typeface="Aptos"/>
                      </a:endParaRPr>
                    </a:p>
                  </a:txBody>
                  <a:tcPr marL="9525" marR="9525" marT="9525" marB="95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65844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4"/>
                        </a:lnSpc>
                        <a:spcAft>
                          <a:spcPts val="800"/>
                        </a:spcAft>
                      </a:pPr>
                      <a:endParaRPr lang="lt-LT" sz="1200" b="0" i="0">
                        <a:effectLst/>
                        <a:latin typeface="Aptos"/>
                      </a:endParaRPr>
                    </a:p>
                  </a:txBody>
                  <a:tcPr marL="9525" marR="9525" marT="9525" marB="95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690650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807D281-A4C8-327A-B482-B9B24CA0A8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3833444"/>
              </p:ext>
            </p:extLst>
          </p:nvPr>
        </p:nvGraphicFramePr>
        <p:xfrm>
          <a:off x="841828" y="2344057"/>
          <a:ext cx="8100785" cy="279510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100785">
                  <a:extLst>
                    <a:ext uri="{9D8B030D-6E8A-4147-A177-3AD203B41FA5}">
                      <a16:colId xmlns:a16="http://schemas.microsoft.com/office/drawing/2014/main" val="3837811379"/>
                    </a:ext>
                  </a:extLst>
                </a:gridCol>
              </a:tblGrid>
              <a:tr h="463459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642"/>
                        </a:lnSpc>
                      </a:pP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eLearning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Industry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„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Pipefy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,“ [Tinkle].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Available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: https://elearningindustry.com/directory/elearning-software/pipefy. [Kreiptasi 10 2024].</a:t>
                      </a:r>
                      <a:r>
                        <a:rPr lang="lt-LT" sz="1400" b="0" i="0">
                          <a:solidFill>
                            <a:srgbClr val="7A003B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001" marR="10001" marT="10001" marB="10001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5755975"/>
                  </a:ext>
                </a:extLst>
              </a:tr>
              <a:tr h="395871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642"/>
                        </a:lnSpc>
                      </a:pP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Pipefy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„Pipefy.com,“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Pipefy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[Tinkle].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Available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: https://www.pipefy.com/how-pipefy-works/. [Kreiptasi 10 2024].</a:t>
                      </a:r>
                      <a:r>
                        <a:rPr lang="lt-LT" sz="1400" b="0" i="0">
                          <a:solidFill>
                            <a:srgbClr val="7A003B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001" marR="10001" marT="10001" marB="10001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2088822"/>
                  </a:ext>
                </a:extLst>
              </a:tr>
              <a:tr h="463459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642"/>
                        </a:lnSpc>
                      </a:pP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SaveMyLeads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„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What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is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Pipefy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,“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SaveMyLeads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[Tinkle].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Available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: https://savemyleads.com/blog/other/what-is-pipefy. [Kreiptasi 10 2024].</a:t>
                      </a:r>
                      <a:r>
                        <a:rPr lang="lt-LT" sz="1400" b="0" i="0">
                          <a:solidFill>
                            <a:srgbClr val="7A003B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001" marR="10001" marT="10001" marB="10001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2566996"/>
                  </a:ext>
                </a:extLst>
              </a:tr>
              <a:tr h="395871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642"/>
                        </a:lnSpc>
                      </a:pP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LowCode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„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Pipefy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,“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LowCode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[Tinkle].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Available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: https://www.lowcode.agency/nocode-tools/pipefy. [Kreiptasi 10 2024].</a:t>
                      </a:r>
                      <a:r>
                        <a:rPr lang="lt-LT" sz="1400" b="0" i="0">
                          <a:solidFill>
                            <a:srgbClr val="7A003B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001" marR="10001" marT="10001" marB="10001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104126"/>
                  </a:ext>
                </a:extLst>
              </a:tr>
              <a:tr h="588979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642"/>
                        </a:lnSpc>
                      </a:pP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G.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Sabatini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„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How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to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map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and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model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process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,“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Pipefy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02 2024. [Tinkle].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Available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: https://help.pipefy.com/en/articles/1637830-how-to-map-and-model-a-process. [Kreiptasi 10 2024].</a:t>
                      </a:r>
                      <a:r>
                        <a:rPr lang="lt-LT" sz="1400" b="0" i="0">
                          <a:solidFill>
                            <a:srgbClr val="7A003B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001" marR="10001" marT="10001" marB="10001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743083"/>
                  </a:ext>
                </a:extLst>
              </a:tr>
              <a:tr h="395871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642"/>
                        </a:lnSpc>
                      </a:pP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Wheelhouse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, „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Pipefy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,“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Wheelhouse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[Tinkle]. </a:t>
                      </a:r>
                      <a:r>
                        <a:rPr lang="lt-LT" sz="14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Available</a:t>
                      </a:r>
                      <a:r>
                        <a:rPr lang="lt-LT" sz="14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: https://www.wheelhouse.com/products/pipefy. [Kreiptasi 10 2024].</a:t>
                      </a:r>
                      <a:r>
                        <a:rPr lang="lt-LT" sz="1400" b="0" i="0">
                          <a:solidFill>
                            <a:srgbClr val="7A003B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001" marR="10001" marT="10001" marB="10001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50968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0420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EF6B2-A7DF-03A8-9D71-4B7B77E08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C21E0-360A-12A1-EB0F-3CFDBB6E1B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35FEAD0-FFBE-4598-6A98-C6C233493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0028"/>
            <a:ext cx="12192000" cy="495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68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err="1">
                <a:latin typeface="Arial"/>
                <a:cs typeface="Arial"/>
              </a:rPr>
              <a:t>Prisijungimo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eiga</a:t>
            </a:r>
            <a:endParaRPr lang="en-US" err="1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endParaRPr lang="en-US"/>
          </a:p>
        </p:txBody>
      </p:sp>
      <p:pic>
        <p:nvPicPr>
          <p:cNvPr id="4" name="Picture 3" descr="A screenshot of a login form&#10;&#10;Description automatically generated">
            <a:extLst>
              <a:ext uri="{FF2B5EF4-FFF2-40B4-BE49-F238E27FC236}">
                <a16:creationId xmlns:a16="http://schemas.microsoft.com/office/drawing/2014/main" id="{F82CCB16-5F9D-8FB3-A3A7-C13C5A594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0" y="2135999"/>
            <a:ext cx="438150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26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EF6B2-A7DF-03A8-9D71-4B7B77E08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C21E0-360A-12A1-EB0F-3CFDBB6E1B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survey&#10;&#10;Description automatically generated">
            <a:extLst>
              <a:ext uri="{FF2B5EF4-FFF2-40B4-BE49-F238E27FC236}">
                <a16:creationId xmlns:a16="http://schemas.microsoft.com/office/drawing/2014/main" id="{AD5D8350-944F-DC5C-B1F4-098682EBC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588" y="1252538"/>
            <a:ext cx="5838825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459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endParaRPr lang="en-US"/>
          </a:p>
        </p:txBody>
      </p:sp>
      <p:pic>
        <p:nvPicPr>
          <p:cNvPr id="5" name="Picture 4" descr="Inserting image...">
            <a:extLst>
              <a:ext uri="{FF2B5EF4-FFF2-40B4-BE49-F238E27FC236}">
                <a16:creationId xmlns:a16="http://schemas.microsoft.com/office/drawing/2014/main" id="{57E01CEA-D006-1B60-0F72-FDADC08C5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929" y="1510955"/>
            <a:ext cx="468630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872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EF6B2-A7DF-03A8-9D71-4B7B77E08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C21E0-360A-12A1-EB0F-3CFDBB6E1B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E28687C0-A48F-47D8-8EC6-E30C2C985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9950" y="1252538"/>
            <a:ext cx="537210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9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364786-5D92-EC93-A9E4-B7EE62EAD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2D1702B-9E3B-DC84-DC83-EB03A2DD3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870" y="1003148"/>
            <a:ext cx="4416749" cy="1933074"/>
          </a:xfrm>
        </p:spPr>
        <p:txBody>
          <a:bodyPr>
            <a:normAutofit/>
          </a:bodyPr>
          <a:lstStyle/>
          <a:p>
            <a:r>
              <a:rPr lang="lt-LT" sz="4400" cap="all">
                <a:latin typeface="Arial"/>
                <a:cs typeface="Arial"/>
              </a:rPr>
              <a:t>Pagrindinės funkcijos ir galimybės</a:t>
            </a:r>
            <a:endParaRPr lang="lt-LT" sz="4400" cap="all"/>
          </a:p>
        </p:txBody>
      </p:sp>
    </p:spTree>
    <p:extLst>
      <p:ext uri="{BB962C8B-B14F-4D97-AF65-F5344CB8AC3E}">
        <p14:creationId xmlns:p14="http://schemas.microsoft.com/office/powerpoint/2010/main" val="3234606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99684"/>
            <a:ext cx="9053945" cy="1126868"/>
          </a:xfrm>
        </p:spPr>
        <p:txBody>
          <a:bodyPr>
            <a:noAutofit/>
          </a:bodyPr>
          <a:lstStyle/>
          <a:p>
            <a:r>
              <a:rPr lang="lt-LT" cap="all">
                <a:latin typeface="Arial"/>
                <a:cs typeface="Arial"/>
              </a:rPr>
              <a:t>„Pipefy“ pavyzdiniai šablonai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19F32F9-2841-DEA7-D9E6-E2C486796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825" y="2255169"/>
            <a:ext cx="584835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05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EF6B2-A7DF-03A8-9D71-4B7B77E08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>
                <a:solidFill>
                  <a:srgbClr val="7A003B"/>
                </a:solidFill>
                <a:latin typeface="Arial"/>
                <a:cs typeface="Arial"/>
              </a:rPr>
              <a:t>Darbo srauto pavyzdžiai „</a:t>
            </a:r>
            <a:r>
              <a:rPr lang="lt-LT" err="1">
                <a:solidFill>
                  <a:srgbClr val="7A003B"/>
                </a:solidFill>
                <a:latin typeface="Arial"/>
                <a:cs typeface="Arial"/>
              </a:rPr>
              <a:t>Pipefy</a:t>
            </a:r>
            <a:r>
              <a:rPr lang="lt-LT">
                <a:solidFill>
                  <a:srgbClr val="7A003B"/>
                </a:solidFill>
                <a:latin typeface="Arial"/>
                <a:cs typeface="Arial"/>
              </a:rPr>
              <a:t>“ platformoje</a:t>
            </a:r>
            <a:endParaRPr lang="en-US">
              <a:solidFill>
                <a:srgbClr val="7A003B"/>
              </a:solidFill>
              <a:latin typeface="Arial"/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C21E0-360A-12A1-EB0F-3CFDBB6E1B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A58B32D-2C6B-995E-97AF-D9BF4D734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018" y="2308643"/>
            <a:ext cx="9001125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5779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VU">
      <a:dk1>
        <a:srgbClr val="7A003B"/>
      </a:dk1>
      <a:lt1>
        <a:srgbClr val="FFFFFF"/>
      </a:lt1>
      <a:dk2>
        <a:srgbClr val="7A003B"/>
      </a:dk2>
      <a:lt2>
        <a:srgbClr val="FEFFFE"/>
      </a:lt2>
      <a:accent1>
        <a:srgbClr val="E03357"/>
      </a:accent1>
      <a:accent2>
        <a:srgbClr val="E2E3E2"/>
      </a:accent2>
      <a:accent3>
        <a:srgbClr val="3B3C3A"/>
      </a:accent3>
      <a:accent4>
        <a:srgbClr val="989998"/>
      </a:accent4>
      <a:accent5>
        <a:srgbClr val="D5D5D5"/>
      </a:accent5>
      <a:accent6>
        <a:srgbClr val="797979"/>
      </a:accent6>
      <a:hlink>
        <a:srgbClr val="E03357"/>
      </a:hlink>
      <a:folHlink>
        <a:srgbClr val="E2E3E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VU">
      <a:dk1>
        <a:srgbClr val="7A003B"/>
      </a:dk1>
      <a:lt1>
        <a:srgbClr val="FFFFFF"/>
      </a:lt1>
      <a:dk2>
        <a:srgbClr val="7A003B"/>
      </a:dk2>
      <a:lt2>
        <a:srgbClr val="FEFFFE"/>
      </a:lt2>
      <a:accent1>
        <a:srgbClr val="E03357"/>
      </a:accent1>
      <a:accent2>
        <a:srgbClr val="E2E3E2"/>
      </a:accent2>
      <a:accent3>
        <a:srgbClr val="3B3C3A"/>
      </a:accent3>
      <a:accent4>
        <a:srgbClr val="989998"/>
      </a:accent4>
      <a:accent5>
        <a:srgbClr val="D5D5D5"/>
      </a:accent5>
      <a:accent6>
        <a:srgbClr val="797979"/>
      </a:accent6>
      <a:hlink>
        <a:srgbClr val="E03357"/>
      </a:hlink>
      <a:folHlink>
        <a:srgbClr val="E2E3E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Custom Design</vt:lpstr>
      <vt:lpstr>1_Custom Design</vt:lpstr>
      <vt:lpstr>„Pipefy“ modeliavimo įrankio ataskaita</vt:lpstr>
      <vt:lpstr>PowerPoint Presentation</vt:lpstr>
      <vt:lpstr>Prisijungimo eiga</vt:lpstr>
      <vt:lpstr>PowerPoint Presentation</vt:lpstr>
      <vt:lpstr>PowerPoint Presentation</vt:lpstr>
      <vt:lpstr>PowerPoint Presentation</vt:lpstr>
      <vt:lpstr>Pagrindinės funkcijos ir galimybės</vt:lpstr>
      <vt:lpstr>„Pipefy“ pavyzdiniai šablonai</vt:lpstr>
      <vt:lpstr>Darbo srauto pavyzdžiai „Pipefy“ platformoje</vt:lpstr>
      <vt:lpstr>Integracijų sąrašas</vt:lpstr>
      <vt:lpstr>Duomenų analizės ir ataskaitų generavimo pavyzdys</vt:lpstr>
      <vt:lpstr>Pritaikomo šablono pavyzdys</vt:lpstr>
      <vt:lpstr>PowerPoint Presentation</vt:lpstr>
      <vt:lpstr>Literatūra</vt:lpstr>
    </vt:vector>
  </TitlesOfParts>
  <Company>Vilniaus universitetas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Rokas Aleliūnas</dc:creator>
  <cp:revision>4</cp:revision>
  <dcterms:created xsi:type="dcterms:W3CDTF">2017-06-28T06:49:28Z</dcterms:created>
  <dcterms:modified xsi:type="dcterms:W3CDTF">2024-10-25T16:58:20Z</dcterms:modified>
</cp:coreProperties>
</file>

<file path=docProps/thumbnail.jpeg>
</file>